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9" r:id="rId2"/>
    <p:sldId id="546" r:id="rId3"/>
    <p:sldId id="510" r:id="rId4"/>
    <p:sldId id="292" r:id="rId5"/>
    <p:sldId id="578" r:id="rId6"/>
    <p:sldId id="579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Renshaw" initials="AR" lastIdx="9" clrIdx="0">
    <p:extLst/>
  </p:cmAuthor>
  <p:cmAuthor id="2" name="Ariel Allen" initials="AA" lastIdx="1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95"/>
    <a:srgbClr val="D2D2D2"/>
    <a:srgbClr val="1C97D4"/>
    <a:srgbClr val="006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71446" autoAdjust="0"/>
  </p:normalViewPr>
  <p:slideViewPr>
    <p:cSldViewPr snapToGrid="0">
      <p:cViewPr>
        <p:scale>
          <a:sx n="88" d="100"/>
          <a:sy n="88" d="100"/>
        </p:scale>
        <p:origin x="-2304" y="-7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FECA-77A2-4477-9FBC-B1080FF6469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0BA0-CA8F-4C4F-A1DA-93686E704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4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world’s largest business education alliance, AACSB International connects educators, students, and business to achieve a common goal: to create the next generation of great leaders. We are a global association of leaders in education and business, dedicated to supporting and advancing quality business education worldwide.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0" indent="-182880">
              <a:defRPr/>
            </a:pPr>
            <a:r>
              <a:rPr lang="en-US" sz="1200" b="1" dirty="0" smtClean="0"/>
              <a:t>1,527</a:t>
            </a:r>
            <a:r>
              <a:rPr lang="en-US" sz="1200" dirty="0" smtClean="0"/>
              <a:t> member business schools in </a:t>
            </a:r>
          </a:p>
          <a:p>
            <a:pPr marL="91440" lvl="0" indent="-182880">
              <a:defRPr/>
            </a:pPr>
            <a:r>
              <a:rPr lang="en-US" sz="1200" b="1" dirty="0" smtClean="0"/>
              <a:t>97</a:t>
            </a:r>
            <a:r>
              <a:rPr lang="en-US" sz="1200" dirty="0" smtClean="0"/>
              <a:t> countries and territories</a:t>
            </a:r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789</a:t>
            </a:r>
            <a:r>
              <a:rPr lang="en-US" sz="1200" dirty="0" smtClean="0"/>
              <a:t> accredited schools in </a:t>
            </a:r>
          </a:p>
          <a:p>
            <a:pPr marL="91440" lvl="0" indent="-182880">
              <a:defRPr/>
            </a:pPr>
            <a:r>
              <a:rPr lang="en-US" sz="1200" b="1" dirty="0" smtClean="0"/>
              <a:t>53</a:t>
            </a:r>
            <a:r>
              <a:rPr lang="en-US" sz="1200" dirty="0" smtClean="0"/>
              <a:t> countries and territories (</a:t>
            </a:r>
            <a:r>
              <a:rPr lang="en-US" sz="1200" i="1" dirty="0" smtClean="0"/>
              <a:t>less than 5% of the estimated number of schools offering business degrees worldwide</a:t>
            </a:r>
            <a:r>
              <a:rPr lang="en-US" sz="1200" dirty="0" smtClean="0"/>
              <a:t>)</a:t>
            </a:r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186</a:t>
            </a:r>
            <a:r>
              <a:rPr lang="en-US" sz="1200" dirty="0" smtClean="0"/>
              <a:t> accounting-accredited programs in </a:t>
            </a:r>
          </a:p>
          <a:p>
            <a:pPr marL="91440" lvl="0" indent="-182880">
              <a:defRPr/>
            </a:pPr>
            <a:r>
              <a:rPr lang="en-US" sz="1200" b="1" dirty="0" smtClean="0"/>
              <a:t>8</a:t>
            </a:r>
            <a:r>
              <a:rPr lang="en-US" sz="1200" dirty="0" smtClean="0"/>
              <a:t> countries and territories</a:t>
            </a:r>
          </a:p>
          <a:p>
            <a:pPr marL="91440" lvl="0" indent="-182880">
              <a:defRPr/>
            </a:pPr>
            <a:endParaRPr lang="en-US" sz="1200" dirty="0" smtClean="0"/>
          </a:p>
          <a:p>
            <a:pPr marL="91440" lvl="0" indent="-182880">
              <a:defRPr/>
            </a:pPr>
            <a:r>
              <a:rPr lang="en-US" sz="1200" b="1" dirty="0" smtClean="0"/>
              <a:t>65</a:t>
            </a:r>
            <a:r>
              <a:rPr lang="en-US" sz="1200" dirty="0" smtClean="0"/>
              <a:t> corporate/foundation/non-profit members</a:t>
            </a:r>
          </a:p>
          <a:p>
            <a:pPr marL="91440" lvl="0" indent="-182880">
              <a:defRPr/>
            </a:pPr>
            <a:endParaRPr lang="en-US" sz="1200" dirty="0" smtClean="0">
              <a:cs typeface="Arial" charset="0"/>
            </a:endParaRPr>
          </a:p>
          <a:p>
            <a:pPr marL="91440" lvl="0" indent="-182880">
              <a:defRPr/>
            </a:pPr>
            <a:r>
              <a:rPr lang="en-US" sz="1200" dirty="0" smtClean="0">
                <a:cs typeface="Arial" charset="0"/>
              </a:rPr>
              <a:t>Estimated </a:t>
            </a:r>
            <a:r>
              <a:rPr lang="en-US" sz="1200" b="1" dirty="0" smtClean="0">
                <a:cs typeface="Arial" charset="0"/>
              </a:rPr>
              <a:t>29.1</a:t>
            </a:r>
            <a:r>
              <a:rPr lang="en-US" sz="1200" dirty="0" smtClean="0">
                <a:cs typeface="Arial" charset="0"/>
              </a:rPr>
              <a:t> billion USD combined operating budget, averaging </a:t>
            </a:r>
            <a:r>
              <a:rPr lang="en-US" sz="1200" b="1" dirty="0" smtClean="0">
                <a:cs typeface="Arial" charset="0"/>
              </a:rPr>
              <a:t>20.5</a:t>
            </a:r>
            <a:r>
              <a:rPr lang="en-US" sz="1200" dirty="0" smtClean="0">
                <a:cs typeface="Arial" charset="0"/>
              </a:rPr>
              <a:t> million USD per school*</a:t>
            </a:r>
          </a:p>
          <a:p>
            <a:pPr marL="91440" lvl="0" indent="-182880">
              <a:defRPr/>
            </a:pPr>
            <a:endParaRPr lang="en-US" sz="1200" dirty="0" smtClean="0">
              <a:cs typeface="Arial" charset="0"/>
            </a:endParaRPr>
          </a:p>
          <a:p>
            <a:pPr marL="91440" lvl="0" indent="-182880">
              <a:defRPr/>
            </a:pPr>
            <a:r>
              <a:rPr lang="en-US" sz="1200" dirty="0" smtClean="0">
                <a:cs typeface="Arial" charset="0"/>
              </a:rPr>
              <a:t>Approximately </a:t>
            </a:r>
            <a:r>
              <a:rPr lang="en-US" sz="1200" b="1" dirty="0" smtClean="0">
                <a:cs typeface="Arial" charset="0"/>
              </a:rPr>
              <a:t>104,984</a:t>
            </a:r>
            <a:r>
              <a:rPr lang="en-US" sz="1200" dirty="0" smtClean="0">
                <a:cs typeface="Arial" charset="0"/>
              </a:rPr>
              <a:t> full-time equivalent (FTE) faculty and approximately </a:t>
            </a:r>
            <a:r>
              <a:rPr lang="en-US" sz="1200" b="1" dirty="0" smtClean="0">
                <a:cs typeface="Arial" charset="0"/>
              </a:rPr>
              <a:t>2.95</a:t>
            </a:r>
            <a:r>
              <a:rPr lang="en-US" sz="1200" dirty="0" smtClean="0">
                <a:cs typeface="Arial" charset="0"/>
              </a:rPr>
              <a:t> million enrolled students*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FFA21-BA76-41A0-B121-ED3DCF89F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5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9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35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0BA0-CA8F-4C4F-A1DA-93686E704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5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100" y="630238"/>
            <a:ext cx="41163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VISUALS:</a:t>
            </a:r>
            <a:r>
              <a:rPr lang="en-US" sz="1200" b="1" i="1" kern="1200" baseline="0" dirty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 Slide will open with hexagon grid featuring all 5 opportunities. Next click will put the focus on the first opportunity, “Catalysts for Innovation.”  Third click will transform the slide into a word cloud, highlighting key terms related to the opportunity. Same sequence will repeat with each opportunity</a:t>
            </a:r>
            <a:r>
              <a:rPr lang="en-US" sz="1200" b="1" i="1" kern="1200" baseline="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ИЛЛЮСТРАТИВНЫЕ МАТЕРИАЛЫ: Слайд откроется с шестиугольной сеткой, содержащей все 5 возможностей. Следующее нажатие сосредоточит внимание на первой возможности «Катализаторы инноваций». Третье нажатие трансформирует слайд в облако слов, выделив ключевые термины, связанные с возможностью. Такая же последовательность повторяется с каждой возможностью.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baseline="0" dirty="0">
              <a:solidFill>
                <a:srgbClr val="7030A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r>
              <a:rPr lang="en-US" sz="1400" kern="1200" dirty="0">
                <a:solidFill>
                  <a:schemeClr val="tx1"/>
                </a:solidFill>
                <a:effectLst/>
              </a:rPr>
              <a:t>In the vision development process, we identified five opportunities for bringing the vision to life. Each one has vast benefits for your school</a:t>
            </a:r>
            <a:r>
              <a:rPr lang="en-US" sz="1400" kern="1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развития видения мы выделили пять возможностей для практической реализации такого видения. Каждая из них может дать вашей школе огромные преимущества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hangingPunct="0"/>
            <a:endParaRPr lang="en-US" sz="1400" kern="1200" dirty="0">
              <a:solidFill>
                <a:schemeClr val="tx1"/>
              </a:solidFill>
              <a:effectLst/>
            </a:endParaRPr>
          </a:p>
          <a:p>
            <a:pPr hangingPunct="0"/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3C7C0-7D5E-4723-85DA-679EE3F429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35252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7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0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3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4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35252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22362"/>
            <a:ext cx="4114800" cy="266489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57850"/>
            <a:ext cx="4947313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6" y="451461"/>
            <a:ext cx="1609344" cy="8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6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825625"/>
            <a:ext cx="6858000" cy="435133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9"/>
            <a:ext cx="8053388" cy="185232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37128"/>
            <a:ext cx="8053388" cy="24525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ep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329898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070143"/>
            <a:ext cx="8229600" cy="1019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92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599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6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89957"/>
            <a:ext cx="8229600" cy="113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5941648"/>
            <a:ext cx="1143000" cy="3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2668" y="6176963"/>
            <a:ext cx="848146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4460" y="6176963"/>
            <a:ext cx="5195080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3942" y="6176963"/>
            <a:ext cx="602857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3838" algn="l" defTabSz="914400" rtl="0" eaLnBrk="1" latinLnBrk="0" hangingPunct="1">
        <a:lnSpc>
          <a:spcPct val="100000"/>
        </a:lnSpc>
        <a:spcBef>
          <a:spcPts val="9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25425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pos="3024">
          <p15:clr>
            <a:srgbClr val="F26B43"/>
          </p15:clr>
        </p15:guide>
        <p15:guide id="7" pos="27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381" y="422030"/>
            <a:ext cx="7801708" cy="19383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Disruption and the Future of Business Education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Инновационные технологии и будущее бизнес-образования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381" y="2894391"/>
            <a:ext cx="3821357" cy="2737082"/>
          </a:xfrm>
        </p:spPr>
        <p:txBody>
          <a:bodyPr>
            <a:normAutofit fontScale="47500" lnSpcReduction="20000"/>
          </a:bodyPr>
          <a:lstStyle/>
          <a:p>
            <a:r>
              <a:rPr lang="en-US" sz="3800" i="1" dirty="0" smtClean="0"/>
              <a:t>Timothy S. Mescon, Ph.D.</a:t>
            </a:r>
          </a:p>
          <a:p>
            <a:r>
              <a:rPr lang="en-US" sz="3800" i="1" dirty="0" smtClean="0"/>
              <a:t>Executive VP and Chief Officer </a:t>
            </a:r>
          </a:p>
          <a:p>
            <a:r>
              <a:rPr lang="en-US" sz="3800" i="1" dirty="0" smtClean="0"/>
              <a:t>Europe, Middle East and Africa</a:t>
            </a:r>
          </a:p>
          <a:p>
            <a:endParaRPr lang="en-US" sz="3800" i="1" dirty="0"/>
          </a:p>
          <a:p>
            <a:r>
              <a:rPr lang="ru-RU" sz="3800" dirty="0"/>
              <a:t>Тимоти С. Мескон, доктор наук</a:t>
            </a:r>
            <a:endParaRPr lang="en-US" sz="3800" dirty="0"/>
          </a:p>
          <a:p>
            <a:r>
              <a:rPr lang="ru-RU" sz="3800" dirty="0"/>
              <a:t>Исполнительный вице-президент и главный специалист</a:t>
            </a:r>
            <a:endParaRPr lang="en-US" sz="3800" dirty="0"/>
          </a:p>
          <a:p>
            <a:r>
              <a:rPr lang="ru-RU" sz="3800" dirty="0"/>
              <a:t>Европа, Ближний Восток и Африка</a:t>
            </a:r>
            <a:endParaRPr lang="en-US" sz="38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dirty="0"/>
          </a:p>
        </p:txBody>
      </p:sp>
      <p:pic>
        <p:nvPicPr>
          <p:cNvPr id="1026" name="Picture 2" descr="http://mba-kazan.ru/assets/images/mba-kazan-logo-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19" y="5608370"/>
            <a:ext cx="2914195" cy="72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610600" cy="422031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 smtClean="0"/>
              <a:t>Today’s Changing Global B School Landscape</a:t>
            </a:r>
            <a:br>
              <a:rPr lang="en-US" altLang="en-US" sz="2700" b="1" dirty="0" smtClean="0"/>
            </a:br>
            <a:r>
              <a:rPr lang="ru-RU" sz="2700" dirty="0"/>
              <a:t>Современные изменения в глобальной системе бизнес-обучения</a:t>
            </a:r>
            <a:r>
              <a:rPr lang="en-US" dirty="0"/>
              <a:t/>
            </a:r>
            <a:br>
              <a:rPr lang="en-US" dirty="0"/>
            </a:br>
            <a:endParaRPr lang="en-US" altLang="en-U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9955" y="1520074"/>
            <a:ext cx="3346938" cy="4865078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dirty="0" smtClean="0"/>
              <a:t>Working outside the lines</a:t>
            </a:r>
          </a:p>
          <a:p>
            <a:pPr lvl="2"/>
            <a:r>
              <a:rPr lang="en-US" altLang="en-US" sz="1800" b="1" dirty="0" smtClean="0">
                <a:solidFill>
                  <a:schemeClr val="accent5"/>
                </a:solidFill>
              </a:rPr>
              <a:t>Global partnerships/alliances/programs</a:t>
            </a:r>
          </a:p>
          <a:p>
            <a:pPr lvl="2"/>
            <a:r>
              <a:rPr lang="en-US" altLang="en-US" sz="1800" b="1" dirty="0" smtClean="0">
                <a:solidFill>
                  <a:schemeClr val="accent5"/>
                </a:solidFill>
              </a:rPr>
              <a:t>Internships- GE brings in 3,200 interns/year, 70-80% hires from internships</a:t>
            </a:r>
          </a:p>
          <a:p>
            <a:pPr eaLnBrk="1" hangingPunct="1"/>
            <a:r>
              <a:rPr lang="en-US" altLang="en-US" dirty="0" smtClean="0"/>
              <a:t>Competitive  industry/Competitive Positioning</a:t>
            </a:r>
          </a:p>
          <a:p>
            <a:pPr marL="515937" lvl="3" indent="0">
              <a:buNone/>
            </a:pPr>
            <a:r>
              <a:rPr lang="en-US" altLang="en-US" sz="1800" b="1" dirty="0" smtClean="0">
                <a:solidFill>
                  <a:schemeClr val="accent5"/>
                </a:solidFill>
              </a:rPr>
              <a:t>Corporate universities, partners and/or competitors </a:t>
            </a:r>
            <a:endParaRPr lang="en-US" sz="1800" dirty="0"/>
          </a:p>
          <a:p>
            <a:pPr eaLnBrk="1" hangingPunct="1"/>
            <a:r>
              <a:rPr lang="en-US" altLang="en-US" dirty="0" smtClean="0"/>
              <a:t>Very strong performance in challenging times</a:t>
            </a:r>
          </a:p>
          <a:p>
            <a:pPr lvl="2"/>
            <a:r>
              <a:rPr lang="en-US" altLang="en-US" sz="1800" b="1" dirty="0" smtClean="0">
                <a:solidFill>
                  <a:schemeClr val="accent5"/>
                </a:solidFill>
              </a:rPr>
              <a:t>MIM, MSc programs, Credentials, Badges, Stackable &amp; More</a:t>
            </a:r>
          </a:p>
          <a:p>
            <a:pPr eaLnBrk="1" hangingPunct="1"/>
            <a:r>
              <a:rPr lang="en-US" altLang="en-US" dirty="0" smtClean="0"/>
              <a:t>The buzz about “execution” &amp; “creativity”</a:t>
            </a:r>
          </a:p>
          <a:p>
            <a:pPr lvl="2"/>
            <a:r>
              <a:rPr lang="en-US" altLang="en-US" sz="1800" b="1" dirty="0" smtClean="0">
                <a:solidFill>
                  <a:schemeClr val="accent5"/>
                </a:solidFill>
              </a:rPr>
              <a:t>Entrepreneurship and Innovation Programs/incubators/accelerators</a:t>
            </a:r>
          </a:p>
          <a:p>
            <a:pPr eaLnBrk="1" hangingPunct="1"/>
            <a:r>
              <a:rPr lang="en-US" altLang="en-US" dirty="0" smtClean="0"/>
              <a:t>Innovation and launch, successes &amp; failures</a:t>
            </a:r>
          </a:p>
          <a:p>
            <a:pPr lvl="2"/>
            <a:r>
              <a:rPr lang="en-US" altLang="en-US" sz="1800" b="1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Face-to-face, online, blended, microlearning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644768" y="3648957"/>
            <a:ext cx="209141" cy="303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598" y="1409746"/>
            <a:ext cx="4759569" cy="4782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без ограничений</a:t>
            </a: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100" b="1" dirty="0">
                <a:solidFill>
                  <a:schemeClr val="accent5"/>
                </a:solidFill>
              </a:rPr>
              <a:t>Глобальные партнерства/альянсы/программы</a:t>
            </a:r>
            <a:endParaRPr lang="en-US" sz="1100" b="1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sz="1100" b="1" dirty="0">
                <a:solidFill>
                  <a:schemeClr val="accent5"/>
                </a:solidFill>
              </a:rPr>
              <a:t>Стажировки: GE дает возможность обучаться 3200 стажерам в год; предложение о работе после стажировки получают 70-80% студентов</a:t>
            </a:r>
            <a:endParaRPr lang="en-US" sz="1100" b="1" dirty="0">
              <a:solidFill>
                <a:schemeClr val="accent5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Конкурентная индустрия/конкурентное позиционирование</a:t>
            </a: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chemeClr val="accent5"/>
                </a:solidFill>
              </a:rPr>
              <a:t>Корпоративные университеты, партнеры и/или конкуренты</a:t>
            </a:r>
            <a:endParaRPr lang="en-US" sz="1100" b="1" dirty="0">
              <a:solidFill>
                <a:schemeClr val="accent5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Очень высокие показатели производительности в сложные экономические времена</a:t>
            </a: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accent5"/>
                </a:solidFill>
              </a:rPr>
              <a:t>Программа MIM, программы магистратуры MSc, документы о квалификации, бэйджи, уровневое образование и прочее</a:t>
            </a:r>
            <a:endParaRPr lang="en-US" sz="1100" b="1" dirty="0" smtClean="0">
              <a:solidFill>
                <a:schemeClr val="accent5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Постоянные дискуссии об «исполнении» и «творчестве»</a:t>
            </a:r>
            <a:endParaRPr lang="en-US" sz="1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marR="0" lvl="2" indent="-223838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ru-RU" sz="1100" b="1" dirty="0">
                <a:solidFill>
                  <a:schemeClr val="accent5"/>
                </a:solidFill>
              </a:rPr>
              <a:t>Предпринимательство и инновационные программы/инкубаторы/ускорители</a:t>
            </a:r>
            <a:endParaRPr lang="en-US" sz="1100" b="1" dirty="0">
              <a:solidFill>
                <a:schemeClr val="accent5"/>
              </a:solidFill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Инновации и старты, успехи и неудачи</a:t>
            </a:r>
            <a:endParaRPr lang="en-US" sz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75" marR="0" lvl="2" indent="-223838">
              <a:lnSpc>
                <a:spcPct val="80000"/>
              </a:lnSpc>
              <a:spcBef>
                <a:spcPts val="90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ru-RU" sz="1100" b="1" dirty="0">
                <a:solidFill>
                  <a:schemeClr val="accent5"/>
                </a:solidFill>
              </a:rPr>
              <a:t>Обучение лицом к лицу, онлайновое и смешанное обучение, микрообучение</a:t>
            </a:r>
            <a:endParaRPr lang="en-US" sz="1100" b="1" dirty="0">
              <a:solidFill>
                <a:schemeClr val="accent5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flipV="1">
            <a:off x="4302368" y="3907657"/>
            <a:ext cx="209141" cy="303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80010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b="1" dirty="0" smtClean="0">
                <a:latin typeface="+mn-lt"/>
              </a:rPr>
              <a:t>Leadership Challenges: </a:t>
            </a:r>
            <a:br>
              <a:rPr lang="en-US" altLang="en-US" sz="2400" b="1" dirty="0" smtClean="0">
                <a:latin typeface="+mn-lt"/>
              </a:rPr>
            </a:br>
            <a:r>
              <a:rPr lang="en-US" altLang="en-US" sz="2400" b="1" dirty="0" smtClean="0">
                <a:latin typeface="+mn-lt"/>
              </a:rPr>
              <a:t>B School Opportunities Never So Great</a:t>
            </a:r>
            <a:br>
              <a:rPr lang="en-US" altLang="en-US" sz="2400" b="1" dirty="0" smtClean="0">
                <a:latin typeface="+mn-lt"/>
              </a:rPr>
            </a:br>
            <a:r>
              <a:rPr lang="ru-RU" sz="2400" dirty="0"/>
              <a:t>Вызовы лидерству: Возможности бизнес-школ никогда не были такими благоприятными</a:t>
            </a:r>
            <a:r>
              <a:rPr lang="en-US" dirty="0"/>
              <a:t/>
            </a:r>
            <a:br>
              <a:rPr lang="en-US" dirty="0"/>
            </a:br>
            <a:endParaRPr lang="en-US" altLang="en-US" sz="3200" b="1" dirty="0" smtClean="0">
              <a:latin typeface="+mn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2030530"/>
            <a:ext cx="2520461" cy="341856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Permanent whitewater, turbulence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Leaders drive change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It’s all about strategic agility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Ferocious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  <p:pic>
        <p:nvPicPr>
          <p:cNvPr id="8194" name="Picture 2" descr="agilita: La velocità delle parole Agility su un tachimetro con ago racing passato Regolare, adattare e modificare a mostrare la rapidità e il ritmo rapido di tenere il passo con la necessità di innovare per sopravvivere e prosper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553493"/>
            <a:ext cx="33337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662" y="2009222"/>
            <a:ext cx="25321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Постоянные вызовы, турбулентность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Лидеры провоцируют изменения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Все дело в стратегической гибкости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Высокая скорость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Ориентированность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Свирепость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70000"/>
              </a:lnSpc>
              <a:spcBef>
                <a:spcPts val="600"/>
              </a:spcBef>
              <a:buFont typeface="Wingdings" charset="2"/>
              <a:buChar char="§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Исполнение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27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5204" y="480647"/>
            <a:ext cx="7886700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 smtClean="0">
                <a:latin typeface="+mn-lt"/>
              </a:rPr>
              <a:t>New Wave B School Leadership:</a:t>
            </a:r>
            <a:br>
              <a:rPr lang="en-US" altLang="en-US" dirty="0" smtClean="0">
                <a:latin typeface="+mn-lt"/>
              </a:rPr>
            </a:br>
            <a:r>
              <a:rPr lang="ru-RU" dirty="0"/>
              <a:t>Новая волна лидерства бизнес-школ: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dirty="0" smtClean="0">
                <a:latin typeface="+mn-lt"/>
              </a:rPr>
              <a:t/>
            </a:r>
            <a:br>
              <a:rPr lang="en-US" altLang="en-US" dirty="0" smtClean="0">
                <a:latin typeface="+mn-lt"/>
              </a:rPr>
            </a:br>
            <a:endParaRPr lang="en-US" altLang="en-US" dirty="0" smtClean="0">
              <a:solidFill>
                <a:srgbClr val="3399FF"/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16523" y="1524000"/>
            <a:ext cx="3821723" cy="4431323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Innovation &amp; Creativity drive great b </a:t>
            </a:r>
            <a:r>
              <a:rPr lang="en-US" altLang="en-US" sz="1700" b="1" dirty="0"/>
              <a:t>schools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Status Quo/Stasis is Terminal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Old Model:  Big beats Small 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New Model:  Fast beats Slow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Institution Centered to Client Centered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Be a skill builder (demanded by Gens Y &amp; Z)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The Call for Transformational Leadership</a:t>
            </a:r>
          </a:p>
          <a:p>
            <a:pPr marL="533400" indent="-53340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1700" b="1" dirty="0" smtClean="0"/>
              <a:t>Power of Teams/Cross functional solutions</a:t>
            </a:r>
          </a:p>
          <a:p>
            <a:pPr lvl="1"/>
            <a:endParaRPr lang="en-US" alt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349262" y="1395047"/>
            <a:ext cx="4642337" cy="542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Инновации и креативность – основные двигатели бизнес-школ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Статус Quo/Stasis — конечная точка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Старая модель: сильный бьет слабого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Новая модель: скорость побеждает медлительность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Вместо ориентированности на институт — Ориентированность на клиента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/>
              <a:t>Приобретай навыки (требование поколений Миллениума и </a:t>
            </a:r>
            <a:r>
              <a:rPr lang="en-US" sz="1700" b="1" dirty="0"/>
              <a:t>Z</a:t>
            </a:r>
            <a:r>
              <a:rPr lang="ru-RU" sz="1700" b="1" dirty="0"/>
              <a:t>)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700" b="1" dirty="0"/>
              <a:t>Запрос на трансформационное </a:t>
            </a:r>
            <a:r>
              <a:rPr lang="ru-RU" sz="1700" b="1" dirty="0" smtClean="0"/>
              <a:t>лидерство</a:t>
            </a:r>
            <a:endParaRPr lang="en-US" sz="1700" b="1" dirty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700" b="1" dirty="0"/>
              <a:t>Сила команд/межфункциональных решений</a:t>
            </a:r>
            <a:endParaRPr lang="en-US" sz="1700" b="1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7503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1" y="1000332"/>
            <a:ext cx="8291966" cy="46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2424" y="2096075"/>
            <a:ext cx="5259153" cy="3213653"/>
            <a:chOff x="1942424" y="1238824"/>
            <a:chExt cx="5259153" cy="3213653"/>
          </a:xfrm>
        </p:grpSpPr>
        <p:sp>
          <p:nvSpPr>
            <p:cNvPr id="19" name="Hexagon 18"/>
            <p:cNvSpPr/>
            <p:nvPr/>
          </p:nvSpPr>
          <p:spPr>
            <a:xfrm>
              <a:off x="4059668" y="1918718"/>
              <a:ext cx="1392306" cy="1200265"/>
            </a:xfrm>
            <a:prstGeom prst="hexagon">
              <a:avLst/>
            </a:prstGeom>
            <a:solidFill>
              <a:srgbClr val="8CC640"/>
            </a:solidFill>
            <a:ln w="38100" cmpd="sng">
              <a:solidFill>
                <a:srgbClr val="FFFFFF"/>
              </a:solidFill>
            </a:ln>
            <a:effectLst>
              <a:outerShdw blurRad="76200" dist="38100" dir="2700000" algn="tl" rotWithShape="0">
                <a:srgbClr val="0B4772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4059668" y="3252212"/>
              <a:ext cx="1392306" cy="1200265"/>
            </a:xfrm>
            <a:prstGeom prst="hexagon">
              <a:avLst/>
            </a:prstGeom>
            <a:solidFill>
              <a:srgbClr val="F59324"/>
            </a:solidFill>
            <a:ln w="38100" cmpd="sng">
              <a:solidFill>
                <a:srgbClr val="FFFFFF"/>
              </a:solidFill>
            </a:ln>
            <a:effectLst>
              <a:outerShdw blurRad="76200" dist="38100" dir="2700000" algn="tl" rotWithShape="0">
                <a:srgbClr val="0B4772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267706" y="2577647"/>
              <a:ext cx="1392306" cy="1200265"/>
            </a:xfrm>
            <a:prstGeom prst="hexagon">
              <a:avLst/>
            </a:prstGeom>
            <a:solidFill>
              <a:srgbClr val="F05C2B"/>
            </a:solidFill>
            <a:ln w="38100" cmpd="sng">
              <a:solidFill>
                <a:srgbClr val="FFFFFF"/>
              </a:solidFill>
            </a:ln>
            <a:effectLst>
              <a:outerShdw blurRad="76200" dist="38100" dir="2700000" algn="tl" rotWithShape="0">
                <a:srgbClr val="0B4772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2846729" y="2577647"/>
              <a:ext cx="1392306" cy="1200265"/>
            </a:xfrm>
            <a:prstGeom prst="hexagon">
              <a:avLst/>
            </a:prstGeom>
            <a:solidFill>
              <a:srgbClr val="EE2C7C"/>
            </a:solidFill>
            <a:ln w="38100" cmpd="sng">
              <a:solidFill>
                <a:srgbClr val="FFFFFF"/>
              </a:solidFill>
            </a:ln>
            <a:effectLst>
              <a:outerShdw blurRad="76200" dist="38100" dir="2700000" algn="tl" rotWithShape="0">
                <a:srgbClr val="0B4772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5267706" y="1238824"/>
              <a:ext cx="1392306" cy="1200265"/>
            </a:xfrm>
            <a:prstGeom prst="hexagon">
              <a:avLst/>
            </a:prstGeom>
            <a:solidFill>
              <a:srgbClr val="1CA8DF"/>
            </a:solidFill>
            <a:ln w="38100" cmpd="sng">
              <a:solidFill>
                <a:srgbClr val="FFFFFF"/>
              </a:solidFill>
            </a:ln>
            <a:effectLst>
              <a:outerShdw blurRad="76200" dist="38100" dir="2700000" algn="tl" rotWithShape="0">
                <a:srgbClr val="0B4772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39362" y="1630092"/>
              <a:ext cx="246221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Catalysts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for Innovation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5428" y="2305426"/>
              <a:ext cx="246221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Co-Creators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of Knowledge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5428" y="3533631"/>
              <a:ext cx="2462215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Hubs of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Lifelong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Learning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9362" y="2968912"/>
              <a:ext cx="246221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Leaders on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Leadership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2424" y="2871203"/>
              <a:ext cx="3201553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Enablers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of Global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Prosperity</a:t>
              </a:r>
            </a:p>
          </p:txBody>
        </p:sp>
      </p:grpSp>
      <p:sp>
        <p:nvSpPr>
          <p:cNvPr id="15" name="Hexagon 14"/>
          <p:cNvSpPr/>
          <p:nvPr/>
        </p:nvSpPr>
        <p:spPr>
          <a:xfrm rot="1961900">
            <a:off x="1103779" y="1414306"/>
            <a:ext cx="797770" cy="687733"/>
          </a:xfrm>
          <a:prstGeom prst="hexagon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435726" y="166680"/>
            <a:ext cx="743176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World Class Business Schools </a:t>
            </a: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Определение бизнес-школ мирового класса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156" y="3847853"/>
            <a:ext cx="2291613" cy="52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Активаторы глобального процветания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12877" y="2243372"/>
            <a:ext cx="14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Со-творцы новых знаний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584836" y="1709587"/>
            <a:ext cx="2282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Катализаторы инноваций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7829" y="5532432"/>
            <a:ext cx="2363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Катализаторы инноваций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20895" y="4841631"/>
            <a:ext cx="257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Лидеры в сфере лидерства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2043"/>
          </a:xfrm>
        </p:spPr>
        <p:txBody>
          <a:bodyPr/>
          <a:lstStyle/>
          <a:p>
            <a:r>
              <a:rPr lang="en-US" dirty="0" smtClean="0"/>
              <a:t>AACSB: Our mission, together, since 1916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1" y="743986"/>
            <a:ext cx="8234145" cy="2493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261" y="3336325"/>
            <a:ext cx="25727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Миссия</a:t>
            </a:r>
            <a:r>
              <a:rPr lang="ru-RU" sz="1600" dirty="0"/>
              <a:t> AACSB International – стимулировать заинтересованность и вовлеченность, форсировать внедрение инновационных идей, а также усиливать степень воздействия в области бизнес-образования.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67339" y="3336325"/>
            <a:ext cx="1983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Видение</a:t>
            </a:r>
            <a:r>
              <a:rPr lang="ru-RU" sz="1600" dirty="0"/>
              <a:t> </a:t>
            </a:r>
            <a:r>
              <a:rPr lang="en-US" sz="1600" dirty="0" smtClean="0"/>
              <a:t>AACSB International</a:t>
            </a:r>
            <a:r>
              <a:rPr lang="ru-RU" sz="1600" dirty="0" smtClean="0"/>
              <a:t> </a:t>
            </a:r>
            <a:r>
              <a:rPr lang="ru-RU" sz="1600" dirty="0"/>
              <a:t>– способствовать трансформации бизнес-образования для целей всеобщего процветания.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326659" y="3336325"/>
            <a:ext cx="2150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Именно такое количество лет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AACSB International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уже занимается поддержанием 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продвижением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инноваций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 ведущих бизнес-школах мира.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9114" y="345989"/>
            <a:ext cx="7043351" cy="691979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Our presence, around the world</a:t>
            </a:r>
          </a:p>
          <a:p>
            <a:r>
              <a:rPr lang="ru-RU" dirty="0"/>
              <a:t>Наше присутствие в мире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9383" r="10636" b="27902"/>
          <a:stretch/>
        </p:blipFill>
        <p:spPr>
          <a:xfrm>
            <a:off x="494270" y="1017786"/>
            <a:ext cx="8077200" cy="4823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7848" y="5029199"/>
            <a:ext cx="282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аккредитованные члены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члены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нет присутствия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10865" y="345989"/>
            <a:ext cx="205697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&gt;1.600 schools</a:t>
            </a: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&gt;1.600 </a:t>
            </a:r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школы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100 countries</a:t>
            </a:r>
          </a:p>
          <a:p>
            <a:pPr lvl="0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100 </a:t>
            </a:r>
            <a:r>
              <a:rPr lang="ru-RU" alt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страны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22150"/>
            <a:ext cx="65" cy="2128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214483"/>
            <a:ext cx="20840" cy="28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690689"/>
            <a:ext cx="5664689" cy="467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AACSB Accreditation- </a:t>
            </a:r>
            <a:r>
              <a:rPr lang="ru-RU" dirty="0"/>
              <a:t>Аккредитация </a:t>
            </a:r>
            <a:r>
              <a:rPr lang="en-US" dirty="0"/>
              <a:t>AACSB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20" y="4075688"/>
            <a:ext cx="1483946" cy="208127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34778" y="1037968"/>
            <a:ext cx="4053016" cy="500405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most rigorous international standards of excellence in business education</a:t>
            </a:r>
          </a:p>
          <a:p>
            <a:pPr lvl="1"/>
            <a:r>
              <a:rPr lang="en-US" dirty="0" smtClean="0"/>
              <a:t>Demonstrates </a:t>
            </a:r>
            <a:r>
              <a:rPr lang="en-US" dirty="0"/>
              <a:t>your commitment to quality and continuous </a:t>
            </a:r>
            <a:r>
              <a:rPr lang="en-US" dirty="0" smtClean="0"/>
              <a:t>improvement to faculty, students, and business</a:t>
            </a:r>
          </a:p>
          <a:p>
            <a:pPr lvl="1"/>
            <a:r>
              <a:rPr lang="en-US" dirty="0" smtClean="0"/>
              <a:t>Timing of accreditation will vary by region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47286" y="1037968"/>
            <a:ext cx="41395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Самые жесткие стандарты совершенства в сфере бизнес-образования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Демонстрирует профессорско-преподавательскому составу, студентам и представителям бизнеса ваше стремление обеспечивать качество и непрерывное совершенствование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Сроки проведения аккредитации зависят от вашего региона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125415" y="633046"/>
            <a:ext cx="6840660" cy="43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defTabSz="808038" eaLnBrk="0" hangingPunct="0">
              <a:defRPr/>
            </a:pPr>
            <a:r>
              <a:rPr lang="en-US" sz="4200" b="1" i="1" dirty="0"/>
              <a:t>      </a:t>
            </a: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 is the </a:t>
            </a:r>
            <a:r>
              <a:rPr lang="en-US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Norm</a:t>
            </a:r>
          </a:p>
          <a:p>
            <a:pPr algn="ctr" defTabSz="808038" eaLnBrk="0" hangingPunct="0">
              <a:defRPr/>
            </a:pP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Изменения – это норма</a:t>
            </a:r>
            <a:endParaRPr lang="en-US" sz="4000" b="1" i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0" name="Picture 6" descr="Image result for symbol for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16" y="1887415"/>
            <a:ext cx="3409518" cy="44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23AF-3A16-4953-80B5-1B7546F0CF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Gen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4988169" cy="55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28650" y="3826034"/>
          <a:ext cx="7886700" cy="35052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/>
                      </a:endParaRPr>
                    </a:p>
                  </a:txBody>
                  <a:tcPr marL="762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99218" y="129140"/>
            <a:ext cx="7486152" cy="108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94949"/>
                </a:solidFill>
                <a:effectLst/>
                <a:latin typeface="inherit"/>
              </a:rPr>
              <a:t>Move Over, Millennials; Generation Z Is Here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94949"/>
                </a:solidFill>
                <a:effectLst/>
                <a:latin typeface="inherit"/>
              </a:rPr>
            </a:br>
            <a:r>
              <a:rPr lang="ru-RU" sz="2000" dirty="0"/>
              <a:t>Миллениалы, подвиньтесь. Наступило время поколения </a:t>
            </a:r>
            <a:r>
              <a:rPr lang="en-US" sz="2000" dirty="0"/>
              <a:t>Z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494949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72" y="351692"/>
            <a:ext cx="8229600" cy="12258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Generation Z Enters the Workforce</a:t>
            </a:r>
            <a:br>
              <a:rPr lang="en-US" dirty="0" smtClean="0"/>
            </a:br>
            <a:r>
              <a:rPr lang="ru-RU" dirty="0"/>
              <a:t>Поколение </a:t>
            </a:r>
            <a:r>
              <a:rPr lang="en-US" dirty="0"/>
              <a:t>Z</a:t>
            </a:r>
            <a:r>
              <a:rPr lang="ru-RU" dirty="0"/>
              <a:t> достигает трудоспособного возраста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272" y="1881188"/>
            <a:ext cx="3144560" cy="36989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 Z is the generation that comes after the Millennial generation.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were born between the mid-1990s to the early 2000s, so roughly 1995 to 2010.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They are </a:t>
            </a:r>
            <a:r>
              <a:rPr lang="en-US" dirty="0" smtClean="0"/>
              <a:t>globally almost 2 billion strong.</a:t>
            </a:r>
          </a:p>
          <a:p>
            <a:r>
              <a:rPr lang="en-US" dirty="0" smtClean="0"/>
              <a:t>Like </a:t>
            </a:r>
            <a:r>
              <a:rPr lang="en-US" dirty="0"/>
              <a:t>all generations, Gen Z has its own unique events and conditions that have shaped them, resulting in a different outlook.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23AF-3A16-4953-80B5-1B7546F0CF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77324"/>
            <a:ext cx="3716214" cy="42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ru-RU" sz="1900" dirty="0"/>
              <a:t>Поколение </a:t>
            </a:r>
            <a:r>
              <a:rPr lang="en-US" sz="1900" dirty="0"/>
              <a:t>Z </a:t>
            </a:r>
            <a:r>
              <a:rPr lang="ru-RU" sz="1900" dirty="0"/>
              <a:t>— это поколение, следующее за поколением Миллениума.</a:t>
            </a:r>
            <a:endParaRPr lang="en-US" sz="1900" dirty="0"/>
          </a:p>
          <a:p>
            <a:pPr marL="228600" marR="0" lvl="0" indent="-2286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ru-RU" sz="1900" dirty="0"/>
              <a:t>Они родились в период между серединой 1990-х и начала 2000-х годов, примерно с 1995 по 2010.</a:t>
            </a:r>
            <a:endParaRPr lang="en-US" sz="1900" dirty="0"/>
          </a:p>
          <a:p>
            <a:pPr marL="228600" marR="0" lvl="0" indent="-2286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ru-RU" sz="1900" dirty="0"/>
              <a:t>К представителям поколения </a:t>
            </a:r>
            <a:r>
              <a:rPr lang="en-US" sz="1900" dirty="0"/>
              <a:t>Z</a:t>
            </a:r>
            <a:r>
              <a:rPr lang="ru-RU" sz="1900" dirty="0"/>
              <a:t> по всему миру относят почти 2 миллиарда человек.</a:t>
            </a:r>
            <a:endParaRPr lang="en-US" sz="1900" dirty="0"/>
          </a:p>
          <a:p>
            <a:pPr marL="228600" marR="0" lvl="0" indent="-22860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  <a:buFont typeface="Wingdings" charset="2"/>
              <a:buChar char="§"/>
            </a:pPr>
            <a:r>
              <a:rPr lang="ru-RU" sz="1900" dirty="0"/>
              <a:t>Как и в случае со всеми поколениями, поколение </a:t>
            </a:r>
            <a:r>
              <a:rPr lang="en-US" sz="1900" dirty="0"/>
              <a:t>Z </a:t>
            </a:r>
            <a:r>
              <a:rPr lang="ru-RU" sz="1900" dirty="0"/>
              <a:t>подверглось влиянию  уникальных событий и условий, которые в результате сформировали другое мировоззрение.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39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1269360" cy="1407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GENERATION</a:t>
            </a:r>
            <a:br>
              <a:rPr lang="en-US" sz="4000" dirty="0" smtClean="0"/>
            </a:br>
            <a:r>
              <a:rPr lang="ru-RU" dirty="0"/>
              <a:t>Поколение </a:t>
            </a:r>
            <a:r>
              <a:rPr lang="en-US" dirty="0"/>
              <a:t>Z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10862"/>
            <a:ext cx="3692768" cy="3915507"/>
          </a:xfrm>
        </p:spPr>
        <p:txBody>
          <a:bodyPr>
            <a:normAutofit fontScale="32500" lnSpcReduction="20000"/>
          </a:bodyPr>
          <a:lstStyle/>
          <a:p>
            <a:pPr fontAlgn="base">
              <a:lnSpc>
                <a:spcPct val="170000"/>
              </a:lnSpc>
            </a:pPr>
            <a:r>
              <a:rPr lang="en-US" sz="4000" dirty="0"/>
              <a:t>Gen Z is part of a generation that is </a:t>
            </a:r>
            <a:r>
              <a:rPr lang="en-US" sz="4000" b="1" dirty="0"/>
              <a:t>global</a:t>
            </a:r>
            <a:r>
              <a:rPr lang="en-US" sz="4000" dirty="0"/>
              <a:t>, </a:t>
            </a:r>
            <a:r>
              <a:rPr lang="en-US" sz="4000" b="1" dirty="0"/>
              <a:t>social</a:t>
            </a:r>
            <a:r>
              <a:rPr lang="en-US" sz="4000" dirty="0"/>
              <a:t>, </a:t>
            </a:r>
            <a:r>
              <a:rPr lang="en-US" sz="4000" b="1" dirty="0"/>
              <a:t>visual</a:t>
            </a:r>
            <a:r>
              <a:rPr lang="en-US" sz="4000" dirty="0"/>
              <a:t> and </a:t>
            </a:r>
            <a:r>
              <a:rPr lang="en-US" sz="4000" b="1" dirty="0"/>
              <a:t>technological</a:t>
            </a:r>
            <a:r>
              <a:rPr lang="en-US" sz="4000" dirty="0"/>
              <a:t>. They are the most connected, educated and sophisticated generation ever. They are the up-agers, with influence beyond their years. They are the tweens, the teens, the youth and young adults of our global society. They are the </a:t>
            </a:r>
            <a:r>
              <a:rPr lang="en-US" sz="4000" b="1" dirty="0"/>
              <a:t>early adopters</a:t>
            </a:r>
            <a:r>
              <a:rPr lang="en-US" sz="4000" dirty="0"/>
              <a:t>, the </a:t>
            </a:r>
            <a:r>
              <a:rPr lang="en-US" sz="4000" b="1" dirty="0"/>
              <a:t>brand</a:t>
            </a:r>
            <a:r>
              <a:rPr lang="en-US" sz="4000" dirty="0"/>
              <a:t> </a:t>
            </a:r>
            <a:r>
              <a:rPr lang="en-US" sz="4000" b="1" dirty="0"/>
              <a:t>influencers</a:t>
            </a:r>
            <a:r>
              <a:rPr lang="en-US" sz="4000" dirty="0"/>
              <a:t>, the </a:t>
            </a:r>
            <a:r>
              <a:rPr lang="en-US" sz="4000" b="1" dirty="0"/>
              <a:t>social media drivers</a:t>
            </a:r>
            <a:r>
              <a:rPr lang="en-US" sz="4000" dirty="0"/>
              <a:t>, the </a:t>
            </a:r>
            <a:r>
              <a:rPr lang="en-US" sz="4000" b="1" dirty="0"/>
              <a:t>pop-culture leaders</a:t>
            </a:r>
            <a:r>
              <a:rPr lang="en-US" sz="4000" dirty="0"/>
              <a:t>. They comprise nearly 2 billion people globally, and they don’t just represent the future, they’re creating it.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89939" y="1910862"/>
            <a:ext cx="43140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Поколение </a:t>
            </a:r>
            <a:r>
              <a:rPr lang="en-US" sz="1600" dirty="0"/>
              <a:t>Z  </a:t>
            </a:r>
            <a:r>
              <a:rPr lang="ru-RU" sz="1600" dirty="0"/>
              <a:t>— это часть поколения, которое является глобальным, социальным, визуальным и технологическим. Оно, как никакое другое поколение, наиболее взаимосвязано, образовано и сложно устроено. Люди поколения </a:t>
            </a:r>
            <a:r>
              <a:rPr lang="en-US" sz="1600" dirty="0"/>
              <a:t>Z </a:t>
            </a:r>
            <a:r>
              <a:rPr lang="ru-RU" sz="1600" dirty="0"/>
              <a:t>выходят за возрастные рамки и могут оказывать влияние в любом возрасте. В социальной структуре нашего глобального общества — это дети младшего школьного возраста, подростки, молодые люди и молодые взрослые. Они первыми пробуют новые тенденции, формируют мнение о брендах, продвигают социальные сети и являются лидерами поп-культуры. Их почти 2 миллиарда человек во всем мире, и они не просто представители будущего, они его создают.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40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5 Disruptive Technologies</a:t>
            </a:r>
            <a:br>
              <a:rPr lang="en-US" dirty="0" smtClean="0"/>
            </a:br>
            <a:r>
              <a:rPr lang="ru-RU" dirty="0"/>
              <a:t>5 инновационных технологий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93" y="1383323"/>
            <a:ext cx="3693922" cy="4443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FIVE TECHNOLOGIES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with the most power to disrupt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schools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future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are: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cloud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Internet of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Things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big data/data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analytics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artificial intelligence/augmented reality/virtual reality</a:t>
            </a:r>
          </a:p>
          <a:p>
            <a:pPr marL="457200" lvl="1" indent="-457200">
              <a:buAutoNum type="arabicPeriod" startAt="5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customized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module/course/program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delivery</a:t>
            </a:r>
          </a:p>
          <a:p>
            <a:pPr marL="514350" lvl="1" indent="-514350">
              <a:buFont typeface="+mj-lt"/>
              <a:buAutoNum type="arabicPeriod" startAt="5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microlearning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Source: insight Bee   </a:t>
            </a:r>
            <a:r>
              <a:rPr lang="en-US" dirty="0"/>
              <a:t>December 13, 2016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23AF-3A16-4953-80B5-1B7546F0CF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1662" y="1383323"/>
            <a:ext cx="4032737" cy="3822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ПЯТЬ ТЕХНОЛОГИЙ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, которые обладают максимальной силой для модернизации бизнес-школы в будущем: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Облако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Интернет вещей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Большие данных/аналитика данных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Искусственный интеллект/технология дополненной реальности/виртуальная реальность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Кастомизированный модуль/курс/подача программы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Микрообучение</a:t>
            </a:r>
            <a:endParaRPr lang="en-U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>
              <a:lnSpc>
                <a:spcPct val="80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Источник: insight Bee 13 декабря 2016 года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1190</Words>
  <Application>Microsoft Office PowerPoint</Application>
  <PresentationFormat>Экран (4:3)</PresentationFormat>
  <Paragraphs>171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Disruption and the Future of Business Education  Инновационные технологии и будущее бизнес-образования</vt:lpstr>
      <vt:lpstr>AACSB: Our mission, together, since 1916</vt:lpstr>
      <vt:lpstr>Презентация PowerPoint</vt:lpstr>
      <vt:lpstr>AACSB Accreditation- Аккредитация AACSB</vt:lpstr>
      <vt:lpstr>Презентация PowerPoint</vt:lpstr>
      <vt:lpstr>Move Over, Millennials; Generation Z Is Here Миллениалы, подвиньтесь. Наступило время поколения Z </vt:lpstr>
      <vt:lpstr>Generation Z Enters the Workforce Поколение Z достигает трудоспособного возраста </vt:lpstr>
      <vt:lpstr>GENERATION Поколение Z</vt:lpstr>
      <vt:lpstr>5 Disruptive Technologies 5 инновационных технологий </vt:lpstr>
      <vt:lpstr>Today’s Changing Global B School Landscape Современные изменения в глобальной системе бизнес-обучения </vt:lpstr>
      <vt:lpstr>Leadership Challenges:  B School Opportunities Never So Great Вызовы лидерству: Возможности бизнес-школ никогда не были такими благоприятными </vt:lpstr>
      <vt:lpstr>New Wave B School Leadership: Новая волна лидерства бизнес-школ: 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Nolan Scales</dc:creator>
  <cp:lastModifiedBy>Молотов</cp:lastModifiedBy>
  <cp:revision>253</cp:revision>
  <dcterms:created xsi:type="dcterms:W3CDTF">2015-08-05T14:56:22Z</dcterms:created>
  <dcterms:modified xsi:type="dcterms:W3CDTF">2018-06-12T13:01:54Z</dcterms:modified>
</cp:coreProperties>
</file>